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sldIdLst>
    <p:sldId id="256" r:id="rId2"/>
    <p:sldId id="257" r:id="rId3"/>
    <p:sldId id="258" r:id="rId4"/>
    <p:sldId id="259" r:id="rId5"/>
    <p:sldId id="272" r:id="rId6"/>
    <p:sldId id="273" r:id="rId7"/>
    <p:sldId id="274" r:id="rId8"/>
    <p:sldId id="276" r:id="rId9"/>
    <p:sldId id="277" r:id="rId10"/>
    <p:sldId id="271" r:id="rId11"/>
    <p:sldId id="278" r:id="rId12"/>
    <p:sldId id="279" r:id="rId13"/>
    <p:sldId id="281" r:id="rId14"/>
    <p:sldId id="280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97" r:id="rId23"/>
    <p:sldId id="298" r:id="rId24"/>
    <p:sldId id="299" r:id="rId25"/>
    <p:sldId id="289" r:id="rId26"/>
    <p:sldId id="290" r:id="rId27"/>
    <p:sldId id="291" r:id="rId28"/>
    <p:sldId id="292" r:id="rId29"/>
    <p:sldId id="294" r:id="rId30"/>
    <p:sldId id="293" r:id="rId31"/>
    <p:sldId id="295" r:id="rId32"/>
    <p:sldId id="296" r:id="rId33"/>
    <p:sldId id="301" r:id="rId34"/>
    <p:sldId id="302" r:id="rId35"/>
    <p:sldId id="300" r:id="rId36"/>
    <p:sldId id="303" r:id="rId37"/>
    <p:sldId id="304" r:id="rId38"/>
    <p:sldId id="305" r:id="rId39"/>
    <p:sldId id="306" r:id="rId40"/>
    <p:sldId id="308" r:id="rId41"/>
    <p:sldId id="309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84" y="-7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057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2585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9886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539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7944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9912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71001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4783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6324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84347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5123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8127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83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5101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3270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1141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3102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61A15FF-0FF7-43CA-85FC-AB8B2C66142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030940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  <p:sldLayoutId id="2147483772" r:id="rId15"/>
    <p:sldLayoutId id="2147483773" r:id="rId16"/>
    <p:sldLayoutId id="214748377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Force of Friction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6456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619" y="597675"/>
            <a:ext cx="10515600" cy="1325563"/>
          </a:xfrm>
        </p:spPr>
        <p:txBody>
          <a:bodyPr/>
          <a:lstStyle/>
          <a:p>
            <a:r>
              <a:rPr lang="en-CA" smtClean="0"/>
              <a:t>Friction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950" y="1998147"/>
            <a:ext cx="5225716" cy="4351338"/>
          </a:xfrm>
        </p:spPr>
        <p:txBody>
          <a:bodyPr>
            <a:normAutofit lnSpcReduction="10000"/>
          </a:bodyPr>
          <a:lstStyle/>
          <a:p>
            <a:r>
              <a:rPr lang="en-CA" dirty="0" smtClean="0"/>
              <a:t>Friction is the result of small (or large) irregularities in surfaces hooking on to one another as the surfaces try to slide past one another, </a:t>
            </a:r>
          </a:p>
          <a:p>
            <a:pPr lvl="1"/>
            <a:r>
              <a:rPr lang="en-CA" dirty="0" smtClean="0"/>
              <a:t>the rougher the surface, the more the irregularities bump into one another.</a:t>
            </a:r>
          </a:p>
          <a:p>
            <a:r>
              <a:rPr lang="en-CA" dirty="0" smtClean="0"/>
              <a:t>Friction can also be the result of electrostatic attraction between two surfaces.  Sometimes the smoother the surfaces, the greater the friction.  For example two sheets of glass have a high amount of friction.</a:t>
            </a:r>
          </a:p>
          <a:p>
            <a:r>
              <a:rPr lang="en-CA" dirty="0" smtClean="0"/>
              <a:t>In both case, friction is an expression of electromagnetism…</a:t>
            </a:r>
            <a:endParaRPr lang="en-CA" dirty="0"/>
          </a:p>
        </p:txBody>
      </p:sp>
      <p:pic>
        <p:nvPicPr>
          <p:cNvPr id="1026" name="Picture 2" descr="snow-sliding and fri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150" y="609599"/>
            <a:ext cx="4572000" cy="237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99150" y="2971800"/>
            <a:ext cx="457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http://eschooltoday.com/science/forces/frictional-forces.html</a:t>
            </a:r>
          </a:p>
        </p:txBody>
      </p:sp>
      <p:pic>
        <p:nvPicPr>
          <p:cNvPr id="1028" name="Picture 4" descr="https://www.cdli.ca/courses/ep/predesign/t03/02knowledge-skills/images/activity03/force3-fric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075" y="3678237"/>
            <a:ext cx="4752975" cy="21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242050" y="5943600"/>
            <a:ext cx="457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https://www.cdli.ca/courses/ep/predesign/t03/02knowledge-skills/act-03a.htm</a:t>
            </a:r>
          </a:p>
        </p:txBody>
      </p:sp>
    </p:spTree>
    <p:extLst>
      <p:ext uri="{BB962C8B-B14F-4D97-AF65-F5344CB8AC3E}">
        <p14:creationId xmlns:p14="http://schemas.microsoft.com/office/powerpoint/2010/main" val="301374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 2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Take your hand (like you are about to high five someone), and flop it down onto the table in front of you.</a:t>
            </a:r>
          </a:p>
          <a:p>
            <a:pPr lvl="1"/>
            <a:r>
              <a:rPr lang="en-CA" dirty="0" smtClean="0"/>
              <a:t>Pressing lightly on the surface slide your hand over the table. </a:t>
            </a:r>
          </a:p>
          <a:p>
            <a:pPr lvl="1"/>
            <a:r>
              <a:rPr lang="en-CA" dirty="0" smtClean="0"/>
              <a:t>Now press down hard on your hand and try again.</a:t>
            </a:r>
          </a:p>
          <a:p>
            <a:pPr lvl="1"/>
            <a:r>
              <a:rPr lang="en-CA" dirty="0" smtClean="0"/>
              <a:t>Which time was harder?</a:t>
            </a:r>
          </a:p>
          <a:p>
            <a:pPr lvl="1"/>
            <a:r>
              <a:rPr lang="en-CA" dirty="0" smtClean="0"/>
              <a:t>Why do you think that is?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0548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Friction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Depends on:</a:t>
            </a:r>
          </a:p>
          <a:p>
            <a:pPr lvl="1"/>
            <a:r>
              <a:rPr lang="en-CA" dirty="0" smtClean="0"/>
              <a:t>The </a:t>
            </a:r>
            <a:r>
              <a:rPr lang="en-CA" dirty="0" smtClean="0"/>
              <a:t>roughness of two </a:t>
            </a:r>
            <a:r>
              <a:rPr lang="en-CA" dirty="0" smtClean="0"/>
              <a:t>surfaces sliding past one another.</a:t>
            </a:r>
          </a:p>
          <a:p>
            <a:pPr lvl="1"/>
            <a:r>
              <a:rPr lang="en-CA" dirty="0" smtClean="0"/>
              <a:t>How hard the two surfaces are “pushed together”</a:t>
            </a:r>
          </a:p>
          <a:p>
            <a:pPr lvl="2"/>
            <a:r>
              <a:rPr lang="en-CA" dirty="0" smtClean="0"/>
              <a:t>Another name for this is…..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0351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Friction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Depends on:</a:t>
            </a:r>
          </a:p>
          <a:p>
            <a:pPr lvl="1"/>
            <a:r>
              <a:rPr lang="en-CA" dirty="0" smtClean="0"/>
              <a:t>The two surfaces sliding past one another.</a:t>
            </a:r>
          </a:p>
          <a:p>
            <a:pPr lvl="1"/>
            <a:r>
              <a:rPr lang="en-CA" dirty="0" smtClean="0"/>
              <a:t>How hard the two surfaces are “pushed together”</a:t>
            </a:r>
          </a:p>
          <a:p>
            <a:pPr lvl="2"/>
            <a:r>
              <a:rPr lang="en-CA" dirty="0" smtClean="0"/>
              <a:t>Another name for this is….. NORMAL FORCE!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8525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Friction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A" dirty="0" smtClean="0"/>
                  <a:t>The equation for Friction is: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5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CA" sz="5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CA" sz="5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CA" sz="5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5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sSub>
                        <m:sSubPr>
                          <m:ctrlPr>
                            <a:rPr lang="en-CA" sz="54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5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CA" sz="5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</m:oMath>
                  </m:oMathPara>
                </a14:m>
                <a:endParaRPr lang="en-CA" sz="5400" b="0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CA" dirty="0" smtClean="0"/>
                  <a:t>Where</a:t>
                </a:r>
              </a:p>
              <a:p>
                <a:pPr lvl="1"/>
                <a:r>
                  <a:rPr lang="en-CA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CA" i="1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CA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CA" dirty="0" smtClean="0">
                    <a:latin typeface="+mn-lt"/>
                    <a:cs typeface="Times New Roman" panose="02020603050405020304" pitchFamily="18" charset="0"/>
                  </a:rPr>
                  <a:t>is the frictional force.</a:t>
                </a:r>
              </a:p>
              <a:p>
                <a:pPr lvl="1"/>
                <a:r>
                  <a:rPr lang="en-CA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CA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 </a:t>
                </a:r>
                <a:r>
                  <a:rPr lang="en-CA" dirty="0" smtClean="0">
                    <a:latin typeface="+mn-lt"/>
                    <a:cs typeface="Times New Roman" panose="02020603050405020304" pitchFamily="18" charset="0"/>
                  </a:rPr>
                  <a:t>is the Normal force</a:t>
                </a:r>
                <a:r>
                  <a:rPr lang="en-CA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lvl="1"/>
                <a:r>
                  <a:rPr lang="el-GR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</a:t>
                </a:r>
                <a:r>
                  <a:rPr lang="en-CA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CA" dirty="0" smtClean="0">
                    <a:latin typeface="+mn-lt"/>
                    <a:cs typeface="Times New Roman" panose="02020603050405020304" pitchFamily="18" charset="0"/>
                  </a:rPr>
                  <a:t>is the “coefficient of friction”</a:t>
                </a:r>
              </a:p>
              <a:p>
                <a:pPr lvl="2"/>
                <a:r>
                  <a:rPr lang="el-GR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</a:t>
                </a:r>
                <a:r>
                  <a:rPr lang="en-CA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CA" dirty="0">
                    <a:cs typeface="Times New Roman" panose="02020603050405020304" pitchFamily="18" charset="0"/>
                  </a:rPr>
                  <a:t>is the </a:t>
                </a:r>
                <a:r>
                  <a:rPr lang="en-CA" dirty="0" err="1" smtClean="0">
                    <a:cs typeface="Times New Roman" panose="02020603050405020304" pitchFamily="18" charset="0"/>
                  </a:rPr>
                  <a:t>greek</a:t>
                </a:r>
                <a:r>
                  <a:rPr lang="en-CA" dirty="0" smtClean="0">
                    <a:cs typeface="Times New Roman" panose="02020603050405020304" pitchFamily="18" charset="0"/>
                  </a:rPr>
                  <a:t> letter “mu” – pronounced </a:t>
                </a:r>
                <a:r>
                  <a:rPr lang="en-CA" dirty="0" err="1" smtClean="0">
                    <a:cs typeface="Times New Roman" panose="02020603050405020304" pitchFamily="18" charset="0"/>
                  </a:rPr>
                  <a:t>Miew</a:t>
                </a:r>
                <a:r>
                  <a:rPr lang="en-CA" dirty="0" smtClean="0">
                    <a:cs typeface="Times New Roman" panose="02020603050405020304" pitchFamily="18" charset="0"/>
                  </a:rPr>
                  <a:t>.</a:t>
                </a:r>
                <a:endParaRPr lang="en-CA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749" t="-87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680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418" y="2197446"/>
            <a:ext cx="4894592" cy="3670944"/>
          </a:xfrm>
        </p:spPr>
      </p:pic>
      <p:sp>
        <p:nvSpPr>
          <p:cNvPr id="6" name="TextBox 5"/>
          <p:cNvSpPr txBox="1"/>
          <p:nvPr/>
        </p:nvSpPr>
        <p:spPr>
          <a:xfrm>
            <a:off x="1721921" y="6080166"/>
            <a:ext cx="82414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/>
              <a:t>http://www.imgbase.info/images/safe-wallpapers/animals/cat/37493_cat_kitten_orange_kitten.jpg</a:t>
            </a:r>
          </a:p>
        </p:txBody>
      </p:sp>
      <p:sp>
        <p:nvSpPr>
          <p:cNvPr id="7" name="Oval Callout 6"/>
          <p:cNvSpPr/>
          <p:nvPr/>
        </p:nvSpPr>
        <p:spPr>
          <a:xfrm>
            <a:off x="5011387" y="2197446"/>
            <a:ext cx="1864426" cy="920896"/>
          </a:xfrm>
          <a:prstGeom prst="wedgeEllipseCallout">
            <a:avLst>
              <a:gd name="adj1" fmla="val -60323"/>
              <a:gd name="adj2" fmla="val 54763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5665508" y="2242149"/>
            <a:ext cx="1009403" cy="65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endParaRPr lang="en-CA" sz="3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0821" y="3092413"/>
            <a:ext cx="223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That’s right, </a:t>
            </a:r>
            <a:r>
              <a:rPr lang="en-CA" dirty="0" err="1" smtClean="0"/>
              <a:t>Miew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429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Friction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A" dirty="0" smtClean="0"/>
                  <a:t>The equation for Friction is: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5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CA" sz="5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CA" sz="5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CA" sz="5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5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sSub>
                        <m:sSubPr>
                          <m:ctrlPr>
                            <a:rPr lang="en-CA" sz="54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5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CA" sz="5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</m:oMath>
                  </m:oMathPara>
                </a14:m>
                <a:endParaRPr lang="en-CA" sz="5400" b="0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CA" dirty="0" smtClean="0"/>
                  <a:t>Where</a:t>
                </a:r>
              </a:p>
              <a:p>
                <a:pPr lvl="1"/>
                <a:r>
                  <a:rPr lang="en-C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Notice, the </a:t>
                </a:r>
                <a:r>
                  <a:rPr lang="en-CA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</a:t>
                </a:r>
                <a:r>
                  <a:rPr lang="en-C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thing that friction depends on is Normal force and </a:t>
                </a:r>
                <a:r>
                  <a:rPr lang="el-GR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</a:t>
                </a:r>
                <a:r>
                  <a:rPr lang="en-C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It has nothing to do with anything else (such as surface area, or amount of contact).</a:t>
                </a:r>
                <a:endParaRPr lang="en-CA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749" t="-872" r="-13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726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Friction…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Discuss with your group what the reason there is a link between normal force and friction force might be…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4552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Coefficient of friction</a:t>
            </a:r>
            <a:endParaRPr lang="en-C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CA" dirty="0" smtClean="0"/>
                  <a:t>The coefficient of friction (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A" dirty="0" smtClean="0"/>
                  <a:t>) is the ratio of the frictional force to the normal force.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4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CA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4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sz="4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CA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CA" sz="4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CA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CA" dirty="0" smtClean="0"/>
              </a:p>
              <a:p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A" dirty="0" smtClean="0"/>
                  <a:t> is dimensionless (it has no units)</a:t>
                </a:r>
              </a:p>
              <a:p>
                <a:r>
                  <a:rPr lang="en-CA" dirty="0" smtClean="0"/>
                  <a:t>It is experimentally </a:t>
                </a:r>
                <a:r>
                  <a:rPr lang="en-CA" dirty="0" smtClean="0"/>
                  <a:t>determined.</a:t>
                </a:r>
                <a:endParaRPr lang="en-CA" dirty="0" smtClean="0"/>
              </a:p>
              <a:p>
                <a:r>
                  <a:rPr lang="en-CA" dirty="0" smtClean="0"/>
                  <a:t>It is usually between 0 and 1, although can go above 1 for some sticky materials.</a:t>
                </a:r>
              </a:p>
              <a:p>
                <a:r>
                  <a:rPr lang="en-CA" dirty="0" smtClean="0"/>
                  <a:t>It depends on the two surfaces that are in contact</a:t>
                </a:r>
              </a:p>
              <a:p>
                <a:pPr lvl="1"/>
                <a:r>
                  <a:rPr lang="en-CA" dirty="0" err="1" smtClean="0"/>
                  <a:t>eg</a:t>
                </a:r>
                <a:r>
                  <a:rPr lang="en-CA" dirty="0" smtClean="0"/>
                  <a:t> rubber and asphalt have a coefficient of “static friction” of up to 0.9</a:t>
                </a:r>
              </a:p>
              <a:p>
                <a:pPr lvl="1"/>
                <a:r>
                  <a:rPr lang="en-CA" dirty="0" smtClean="0"/>
                  <a:t>Whereas two Teflon coated surfaces can have a coefficient of friction down to 0.04. </a:t>
                </a:r>
              </a:p>
              <a:p>
                <a:pPr marL="457200" lvl="1" indent="0" algn="r">
                  <a:buNone/>
                </a:pPr>
                <a:r>
                  <a:rPr lang="en-CA" sz="700" dirty="0"/>
                  <a:t>http://www.engineeringtoolbox.com/friction-coefficients-d_778.html</a:t>
                </a:r>
              </a:p>
              <a:p>
                <a:endParaRPr lang="en-CA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36" t="-10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759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Static vs Kinetic friction.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Grab a friction block and a newton scale.</a:t>
            </a:r>
          </a:p>
          <a:p>
            <a:r>
              <a:rPr lang="en-CA" dirty="0" smtClean="0"/>
              <a:t>Hook the two together. </a:t>
            </a:r>
          </a:p>
          <a:p>
            <a:r>
              <a:rPr lang="en-CA" dirty="0" smtClean="0"/>
              <a:t>Starting very gently, and increasing the force steadily, until the block starts to move, pull the friction block.</a:t>
            </a:r>
          </a:p>
          <a:p>
            <a:r>
              <a:rPr lang="en-CA" dirty="0" smtClean="0"/>
              <a:t>When the block moves pull it at a constant velocity for a bit.</a:t>
            </a:r>
          </a:p>
          <a:p>
            <a:r>
              <a:rPr lang="en-CA" dirty="0" smtClean="0"/>
              <a:t>Watch what do you notice about reading on the newton scale when it starts to move, and how does that compare to the reading when it moves at a constant rate?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7003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Self Driven Lesson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Working in Groups of 4 or so, go through this lesson, taking notes when necessary, discussing salient points and only moving on when people are happy.</a:t>
            </a:r>
          </a:p>
          <a:p>
            <a:endParaRPr lang="en-CA" dirty="0" smtClean="0"/>
          </a:p>
          <a:p>
            <a:r>
              <a:rPr lang="en-CA" dirty="0" smtClean="0"/>
              <a:t>Even though you will always have access to this power point, I encourage you to write out some of the lessons you take away from it in your notes.</a:t>
            </a:r>
          </a:p>
          <a:p>
            <a:endParaRPr lang="en-CA" dirty="0" smtClean="0"/>
          </a:p>
          <a:p>
            <a:r>
              <a:rPr lang="en-CA" dirty="0" smtClean="0"/>
              <a:t>This lesson will involve hands on activities, some graphing and some problem solving.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4674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Static vs Kinetic friction.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A" dirty="0" smtClean="0"/>
                  <a:t>It takes a  greater force to start something moving than it does to keep it moving at a constant velocity.</a:t>
                </a:r>
              </a:p>
              <a:p>
                <a:r>
                  <a:rPr lang="en-CA" dirty="0"/>
                  <a:t>Materials have two different coefficients of friction, 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A" baseline="-25000" dirty="0"/>
                  <a:t>s</a:t>
                </a:r>
                <a:r>
                  <a:rPr lang="en-CA" dirty="0"/>
                  <a:t> and 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A" baseline="-25000" dirty="0"/>
                  <a:t>k</a:t>
                </a:r>
                <a:r>
                  <a:rPr lang="en-CA" dirty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A" baseline="-25000" dirty="0"/>
                  <a:t>s</a:t>
                </a:r>
                <a:r>
                  <a:rPr lang="en-CA" dirty="0"/>
                  <a:t> </a:t>
                </a:r>
                <a:r>
                  <a:rPr lang="en-CA" dirty="0" smtClean="0"/>
                  <a:t>is the coefficient of </a:t>
                </a:r>
                <a:r>
                  <a:rPr lang="en-CA" i="1" dirty="0" smtClean="0"/>
                  <a:t>static friction</a:t>
                </a:r>
                <a:r>
                  <a:rPr lang="en-CA" dirty="0" smtClean="0"/>
                  <a:t>. </a:t>
                </a:r>
              </a:p>
              <a:p>
                <a:pPr lvl="1"/>
                <a:r>
                  <a:rPr lang="en-CA" dirty="0" smtClean="0"/>
                  <a:t>this governs the maximum friction that exists between surfaces when there is no slippage between surfaces.</a:t>
                </a:r>
              </a:p>
              <a:p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A" baseline="-25000" dirty="0" smtClean="0"/>
                  <a:t>k</a:t>
                </a:r>
                <a:r>
                  <a:rPr lang="en-CA" dirty="0"/>
                  <a:t> is the coefficient of </a:t>
                </a:r>
                <a:r>
                  <a:rPr lang="en-CA" i="1" dirty="0" smtClean="0"/>
                  <a:t>kinetic </a:t>
                </a:r>
                <a:r>
                  <a:rPr lang="en-CA" i="1" dirty="0"/>
                  <a:t>friction</a:t>
                </a:r>
                <a:r>
                  <a:rPr lang="en-CA" dirty="0"/>
                  <a:t>. </a:t>
                </a:r>
              </a:p>
              <a:p>
                <a:pPr lvl="1"/>
                <a:r>
                  <a:rPr lang="en-CA" dirty="0"/>
                  <a:t>this governs the </a:t>
                </a:r>
                <a:r>
                  <a:rPr lang="en-CA" dirty="0" smtClean="0"/>
                  <a:t>friction </a:t>
                </a:r>
                <a:r>
                  <a:rPr lang="en-CA" dirty="0"/>
                  <a:t>that exists between surfaces when there is </a:t>
                </a:r>
                <a:r>
                  <a:rPr lang="en-CA" dirty="0" smtClean="0"/>
                  <a:t>slippage </a:t>
                </a:r>
                <a:r>
                  <a:rPr lang="en-CA" dirty="0"/>
                  <a:t>between surfaces.</a:t>
                </a:r>
              </a:p>
              <a:p>
                <a:r>
                  <a:rPr lang="en-CA" dirty="0" smtClean="0"/>
                  <a:t>For example for a tire on a wet road 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A" baseline="-25000" dirty="0" smtClean="0"/>
                  <a:t>s </a:t>
                </a:r>
                <a:r>
                  <a:rPr lang="en-CA" dirty="0" smtClean="0"/>
                  <a:t>= 0.60      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A" baseline="-25000" dirty="0" smtClean="0"/>
                  <a:t>k </a:t>
                </a:r>
                <a:r>
                  <a:rPr lang="en-CA" dirty="0" smtClean="0"/>
                  <a:t>=  0.40</a:t>
                </a:r>
                <a:endParaRPr lang="en-CA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341" t="-87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696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Static vs Kinetic Friction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1524" y="1359113"/>
            <a:ext cx="4348089" cy="4990172"/>
          </a:xfrm>
        </p:spPr>
        <p:txBody>
          <a:bodyPr>
            <a:normAutofit/>
          </a:bodyPr>
          <a:lstStyle/>
          <a:p>
            <a:r>
              <a:rPr lang="en-CA" dirty="0" smtClean="0"/>
              <a:t>The graph on the right shows the frictional force that exists on an object as an external force is applied to it.</a:t>
            </a:r>
            <a:endParaRPr lang="en-CA" dirty="0"/>
          </a:p>
          <a:p>
            <a:r>
              <a:rPr lang="en-CA" dirty="0" smtClean="0"/>
              <a:t>As applied force increases, so does does frictional force  (while the object remains stationary).</a:t>
            </a:r>
          </a:p>
          <a:p>
            <a:r>
              <a:rPr lang="en-CA" dirty="0" smtClean="0"/>
              <a:t>Frictional force reaches a maximum value 8.5 N.</a:t>
            </a:r>
          </a:p>
          <a:p>
            <a:pPr lvl="1"/>
            <a:r>
              <a:rPr lang="en-CA" dirty="0" smtClean="0"/>
              <a:t>This is the maximum “static friction” acting on the box and is governed by the coefficient of static friction.</a:t>
            </a:r>
          </a:p>
        </p:txBody>
      </p:sp>
      <p:pic>
        <p:nvPicPr>
          <p:cNvPr id="1028" name="Picture 4" descr="C:\Users\15654\Desktop\friction vs time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27" y="1706842"/>
            <a:ext cx="6669097" cy="3719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1962912" y="1901952"/>
            <a:ext cx="6583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791968" y="1804416"/>
            <a:ext cx="293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Object starts to move after applied force exceeds maximum friction. 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243584" y="2438400"/>
            <a:ext cx="451104" cy="23164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821110">
            <a:off x="-16884" y="3397100"/>
            <a:ext cx="25209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</a:rPr>
              <a:t>Friction matches applied force up to maximum static friction value.</a:t>
            </a:r>
            <a:endParaRPr lang="en-US" sz="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60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Static vs Kinetic Friction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1524" y="1371991"/>
            <a:ext cx="4574161" cy="4990172"/>
          </a:xfrm>
        </p:spPr>
        <p:txBody>
          <a:bodyPr>
            <a:normAutofit/>
          </a:bodyPr>
          <a:lstStyle/>
          <a:p>
            <a:r>
              <a:rPr lang="en-CA" dirty="0" smtClean="0"/>
              <a:t>Once the object starts to move, the frictional force drops down to an average value of about 5.4 N.</a:t>
            </a:r>
          </a:p>
          <a:p>
            <a:endParaRPr lang="en-CA" dirty="0"/>
          </a:p>
          <a:p>
            <a:r>
              <a:rPr lang="en-CA" dirty="0" smtClean="0"/>
              <a:t>The mass of the object is 2.33 kg</a:t>
            </a:r>
          </a:p>
          <a:p>
            <a:endParaRPr lang="en-CA" dirty="0"/>
          </a:p>
          <a:p>
            <a:pPr lvl="1"/>
            <a:r>
              <a:rPr lang="en-CA" dirty="0" smtClean="0"/>
              <a:t>Can you use these data to determine the coefficient of static and kinetic friction?</a:t>
            </a:r>
          </a:p>
        </p:txBody>
      </p:sp>
      <p:pic>
        <p:nvPicPr>
          <p:cNvPr id="5" name="Picture 4" descr="C:\Users\15654\Desktop\friction vs time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27" y="1706842"/>
            <a:ext cx="6669097" cy="3719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1962912" y="1901952"/>
            <a:ext cx="6583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791968" y="1804416"/>
            <a:ext cx="293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Object starts to move after applied force exceeds maximum friction. 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243584" y="2438400"/>
            <a:ext cx="451104" cy="23164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6821110">
            <a:off x="-16884" y="3397100"/>
            <a:ext cx="25209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</a:rPr>
              <a:t>Friction matches applied force up to maximum static friction value.</a:t>
            </a:r>
            <a:endParaRPr lang="en-US" sz="8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542032" y="3541993"/>
            <a:ext cx="4017264" cy="12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91968" y="3688080"/>
            <a:ext cx="293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Kinetic friction remains fairly constant as object slides (small changes represent different textures in the surface as object moves).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05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Static vs Kinetic Friction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326525" y="1371992"/>
                <a:ext cx="9767934" cy="4990172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CA" dirty="0" smtClean="0"/>
                  <a:t>Mass of object 2.33 kg, </a:t>
                </a:r>
              </a:p>
              <a:p>
                <a:r>
                  <a:rPr lang="en-CA" dirty="0" smtClean="0"/>
                  <a:t>maximum static friction = 8.5 N</a:t>
                </a:r>
                <a:endParaRPr lang="en-CA" dirty="0"/>
              </a:p>
              <a:p>
                <a14:m>
                  <m:oMath xmlns:m="http://schemas.openxmlformats.org/officeDocument/2006/math">
                    <m:r>
                      <a:rPr lang="en-CA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CA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3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36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sz="36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den>
                    </m:f>
                  </m:oMath>
                </a14:m>
                <a:endParaRPr lang="en-CA" dirty="0"/>
              </a:p>
              <a:p>
                <a:r>
                  <a:rPr lang="en-CA" dirty="0" smtClean="0"/>
                  <a:t> So we need F</a:t>
                </a:r>
                <a:r>
                  <a:rPr lang="en-CA" baseline="-25000" dirty="0" smtClean="0"/>
                  <a:t>N</a:t>
                </a:r>
                <a:r>
                  <a:rPr lang="en-CA" dirty="0" smtClean="0"/>
                  <a:t> </a:t>
                </a:r>
              </a:p>
              <a:p>
                <a:pPr lvl="1"/>
                <a:r>
                  <a:rPr lang="en-CA" dirty="0" smtClean="0"/>
                  <a:t>Object is not accelerating up or down, so Forces up = Forces Down</a:t>
                </a:r>
              </a:p>
              <a:p>
                <a:pPr lvl="1"/>
                <a:r>
                  <a:rPr lang="en-CA" dirty="0" smtClean="0"/>
                  <a:t>F</a:t>
                </a:r>
                <a:r>
                  <a:rPr lang="en-CA" baseline="-25000" dirty="0" smtClean="0"/>
                  <a:t>N</a:t>
                </a:r>
                <a:r>
                  <a:rPr lang="en-CA" dirty="0" smtClean="0"/>
                  <a:t>=</a:t>
                </a:r>
                <a:r>
                  <a:rPr lang="en-CA" dirty="0" err="1" smtClean="0"/>
                  <a:t>F</a:t>
                </a:r>
                <a:r>
                  <a:rPr lang="en-CA" baseline="-25000" dirty="0" err="1" smtClean="0"/>
                  <a:t>g</a:t>
                </a:r>
                <a:r>
                  <a:rPr lang="en-CA" baseline="-25000" dirty="0" smtClean="0"/>
                  <a:t> </a:t>
                </a:r>
                <a:r>
                  <a:rPr lang="en-CA" dirty="0" smtClean="0"/>
                  <a:t> </a:t>
                </a:r>
                <a:r>
                  <a:rPr lang="en-CA" dirty="0"/>
                  <a:t>or </a:t>
                </a:r>
                <a:r>
                  <a:rPr lang="en-CA" dirty="0" smtClean="0"/>
                  <a:t>F</a:t>
                </a:r>
                <a:r>
                  <a:rPr lang="en-CA" baseline="-25000" dirty="0" smtClean="0"/>
                  <a:t>N</a:t>
                </a:r>
              </a:p>
              <a:p>
                <a:pPr lvl="1"/>
                <a:r>
                  <a:rPr lang="en-CA" dirty="0" smtClean="0"/>
                  <a:t>2.33x9.8 = 22.834</a:t>
                </a:r>
              </a:p>
              <a:p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den>
                    </m:f>
                  </m:oMath>
                </a14:m>
                <a:endParaRPr lang="en-CA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den>
                    </m:f>
                  </m:oMath>
                </a14:m>
                <a:endParaRPr lang="en-CA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  <m:t>8.5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  <m:t>22.8</m:t>
                        </m:r>
                      </m:den>
                    </m:f>
                  </m:oMath>
                </a14:m>
                <a:endParaRPr lang="en-CA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CA" dirty="0" smtClean="0"/>
                  <a:t> 0.37</a:t>
                </a:r>
                <a:endParaRPr lang="en-CA" dirty="0"/>
              </a:p>
              <a:p>
                <a:endParaRPr lang="en-CA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26525" y="1371992"/>
                <a:ext cx="9767934" cy="4990172"/>
              </a:xfrm>
              <a:blipFill rotWithShape="1">
                <a:blip r:embed="rId2"/>
                <a:stretch>
                  <a:fillRect l="-125" t="-8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 descr="C:\Users\15654\Desktop\Untitled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548" y="1210676"/>
            <a:ext cx="1960374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02423" y="4284302"/>
            <a:ext cx="4146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Coefficient of static friction = 0.37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05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Static vs Kinetic Friction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326525" y="1371992"/>
                <a:ext cx="9767934" cy="4990172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CA" dirty="0" smtClean="0"/>
                  <a:t>Mass of object 2.33 kg, </a:t>
                </a:r>
              </a:p>
              <a:p>
                <a:r>
                  <a:rPr lang="en-CA" dirty="0" smtClean="0"/>
                  <a:t>Average friction when sliding= 5.4 N</a:t>
                </a:r>
                <a:endParaRPr lang="en-CA" dirty="0"/>
              </a:p>
              <a:p>
                <a14:m>
                  <m:oMath xmlns:m="http://schemas.openxmlformats.org/officeDocument/2006/math">
                    <m:r>
                      <a:rPr lang="en-CA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CA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3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36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sz="36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den>
                    </m:f>
                  </m:oMath>
                </a14:m>
                <a:endParaRPr lang="en-CA" dirty="0"/>
              </a:p>
              <a:p>
                <a:r>
                  <a:rPr lang="en-CA" dirty="0" smtClean="0"/>
                  <a:t> So we need F</a:t>
                </a:r>
                <a:r>
                  <a:rPr lang="en-CA" baseline="-25000" dirty="0" smtClean="0"/>
                  <a:t>N</a:t>
                </a:r>
                <a:r>
                  <a:rPr lang="en-CA" dirty="0" smtClean="0"/>
                  <a:t> </a:t>
                </a:r>
              </a:p>
              <a:p>
                <a:pPr lvl="1"/>
                <a:r>
                  <a:rPr lang="en-CA" dirty="0" smtClean="0"/>
                  <a:t>Object is not accelerating up or down, so Forces up = Forces Down</a:t>
                </a:r>
              </a:p>
              <a:p>
                <a:pPr lvl="1"/>
                <a:r>
                  <a:rPr lang="en-CA" dirty="0" smtClean="0"/>
                  <a:t>F</a:t>
                </a:r>
                <a:r>
                  <a:rPr lang="en-CA" baseline="-25000" dirty="0" smtClean="0"/>
                  <a:t>N</a:t>
                </a:r>
                <a:r>
                  <a:rPr lang="en-CA" dirty="0" smtClean="0"/>
                  <a:t>=</a:t>
                </a:r>
                <a:r>
                  <a:rPr lang="en-CA" dirty="0" err="1" smtClean="0"/>
                  <a:t>F</a:t>
                </a:r>
                <a:r>
                  <a:rPr lang="en-CA" baseline="-25000" dirty="0" err="1" smtClean="0"/>
                  <a:t>g</a:t>
                </a:r>
                <a:r>
                  <a:rPr lang="en-CA" baseline="-25000" dirty="0" smtClean="0"/>
                  <a:t> </a:t>
                </a:r>
                <a:r>
                  <a:rPr lang="en-CA" dirty="0" smtClean="0"/>
                  <a:t> </a:t>
                </a:r>
                <a:r>
                  <a:rPr lang="en-CA" dirty="0"/>
                  <a:t>or </a:t>
                </a:r>
                <a:r>
                  <a:rPr lang="en-CA" dirty="0" smtClean="0"/>
                  <a:t>F</a:t>
                </a:r>
                <a:r>
                  <a:rPr lang="en-CA" baseline="-25000" dirty="0" smtClean="0"/>
                  <a:t>N</a:t>
                </a:r>
              </a:p>
              <a:p>
                <a:pPr lvl="1"/>
                <a:r>
                  <a:rPr lang="en-CA" dirty="0" smtClean="0"/>
                  <a:t>2.33x9.8 = 22.834</a:t>
                </a:r>
              </a:p>
              <a:p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den>
                    </m:f>
                  </m:oMath>
                </a14:m>
                <a:endParaRPr lang="en-CA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den>
                    </m:f>
                  </m:oMath>
                </a14:m>
                <a:endParaRPr lang="en-CA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  <m:t>5.4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  <m:t>22.8</m:t>
                        </m:r>
                      </m:den>
                    </m:f>
                  </m:oMath>
                </a14:m>
                <a:endParaRPr lang="en-CA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CA" dirty="0" smtClean="0"/>
                  <a:t> 0.24</a:t>
                </a:r>
                <a:endParaRPr lang="en-CA" dirty="0"/>
              </a:p>
              <a:p>
                <a:endParaRPr lang="en-CA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26525" y="1371992"/>
                <a:ext cx="9767934" cy="4990172"/>
              </a:xfrm>
              <a:blipFill rotWithShape="1">
                <a:blip r:embed="rId2"/>
                <a:stretch>
                  <a:fillRect l="-125" t="-8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 descr="C:\Users\15654\Desktop\Untitled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523" y="1197859"/>
            <a:ext cx="1960374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02423" y="4284302"/>
            <a:ext cx="4146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Coefficient of kinetic friction = 0.24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30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Discuss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A" dirty="0" smtClean="0"/>
                  <a:t>In your group, can you think of a reason why 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A" baseline="-25000" dirty="0" smtClean="0"/>
                  <a:t>k </a:t>
                </a:r>
                <a:r>
                  <a:rPr lang="en-CA" dirty="0" smtClean="0"/>
                  <a:t>tends to be smaller than 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A" baseline="-25000" dirty="0" smtClean="0"/>
                  <a:t>S</a:t>
                </a:r>
              </a:p>
              <a:p>
                <a:r>
                  <a:rPr lang="en-CA" dirty="0" smtClean="0"/>
                  <a:t>In your group discuss why we might have anti-lock brakes on a car…</a:t>
                </a:r>
                <a:endParaRPr lang="en-CA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41" t="-727" r="-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53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Problems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A 20 kg box is pulled across a surface at a constant velocity by a horizontal force of 75N, determine</a:t>
            </a:r>
          </a:p>
          <a:p>
            <a:pPr lvl="1"/>
            <a:r>
              <a:rPr lang="en-CA" dirty="0" smtClean="0"/>
              <a:t>A) Force of friction.</a:t>
            </a:r>
          </a:p>
          <a:p>
            <a:pPr lvl="1"/>
            <a:r>
              <a:rPr lang="en-CA" dirty="0" smtClean="0"/>
              <a:t>B) Coefficient of friction.</a:t>
            </a:r>
          </a:p>
          <a:p>
            <a:pPr lvl="1"/>
            <a:endParaRPr lang="en-CA" dirty="0"/>
          </a:p>
          <a:p>
            <a:pPr lvl="1"/>
            <a:endParaRPr lang="en-CA" dirty="0" smtClean="0"/>
          </a:p>
          <a:p>
            <a:pPr lvl="1"/>
            <a:endParaRPr lang="en-CA" dirty="0"/>
          </a:p>
          <a:p>
            <a:pPr lvl="1"/>
            <a:endParaRPr lang="en-CA" dirty="0" smtClean="0"/>
          </a:p>
          <a:p>
            <a:pPr lvl="1"/>
            <a:endParaRPr lang="en-CA" dirty="0"/>
          </a:p>
          <a:p>
            <a:pPr lvl="1"/>
            <a:r>
              <a:rPr lang="en-CA" dirty="0" smtClean="0"/>
              <a:t>Work this out with your group before you go any  further… but after struggling for a while, you are welcome to get some hints from the next slides.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760" y="2905851"/>
            <a:ext cx="5933118" cy="204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723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Hints…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Remember to draw FBD.</a:t>
            </a:r>
          </a:p>
          <a:p>
            <a:r>
              <a:rPr lang="en-CA" dirty="0" smtClean="0"/>
              <a:t>This is still a forces (F=ma problem) so try to frame this as a winners – losers question. </a:t>
            </a:r>
          </a:p>
          <a:p>
            <a:r>
              <a:rPr lang="en-CA" dirty="0" smtClean="0"/>
              <a:t>Is there some clue about the acceleration of the box?</a:t>
            </a:r>
          </a:p>
          <a:p>
            <a:r>
              <a:rPr lang="en-CA" dirty="0" smtClean="0"/>
              <a:t>Always consider vertical and horizontal planes totally separate…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1179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Hints part 2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Is the box accelerating up or down?</a:t>
            </a:r>
          </a:p>
          <a:p>
            <a:pPr lvl="1"/>
            <a:r>
              <a:rPr lang="en-CA" dirty="0" smtClean="0"/>
              <a:t>So what does that tell you about the upwards forces and the downwards forces?</a:t>
            </a:r>
          </a:p>
          <a:p>
            <a:r>
              <a:rPr lang="en-CA" dirty="0" smtClean="0"/>
              <a:t>Is the box accelerating left or right?</a:t>
            </a:r>
          </a:p>
          <a:p>
            <a:pPr lvl="1"/>
            <a:r>
              <a:rPr lang="en-CA" dirty="0" smtClean="0"/>
              <a:t>So what does that tell you about the left and the right forces?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4961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Solution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03312" y="2052918"/>
                <a:ext cx="6045633" cy="4195481"/>
              </a:xfrm>
            </p:spPr>
            <p:txBody>
              <a:bodyPr>
                <a:normAutofit/>
              </a:bodyPr>
              <a:lstStyle/>
              <a:p>
                <a:endParaRPr lang="en-CA" dirty="0" smtClean="0"/>
              </a:p>
              <a:p>
                <a:r>
                  <a:rPr lang="en-CA" dirty="0" smtClean="0"/>
                  <a:t>The object is not accelerating left or right (“Constant velocity”), so we can say </a:t>
                </a:r>
              </a:p>
              <a:p>
                <a:pPr marL="0" indent="0">
                  <a:buNone/>
                </a:pPr>
                <a:r>
                  <a:rPr lang="en-CA" dirty="0"/>
                  <a:t>				forces </a:t>
                </a:r>
                <a:r>
                  <a:rPr lang="en-CA" dirty="0" smtClean="0"/>
                  <a:t>left </a:t>
                </a:r>
                <a:r>
                  <a:rPr lang="en-CA" dirty="0"/>
                  <a:t>= forces </a:t>
                </a:r>
                <a:r>
                  <a:rPr lang="en-CA" dirty="0" smtClean="0"/>
                  <a:t>right</a:t>
                </a:r>
                <a:endParaRPr lang="en-CA" dirty="0"/>
              </a:p>
              <a:p>
                <a:pPr marL="0" indent="0">
                  <a:buNone/>
                </a:pPr>
                <a:r>
                  <a:rPr lang="en-CA" dirty="0"/>
                  <a:t>		so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CA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endParaRPr lang="en-CA" dirty="0"/>
              </a:p>
              <a:p>
                <a:pPr marL="0" indent="0">
                  <a:buNone/>
                </a:pPr>
                <a:r>
                  <a:rPr lang="en-CA" dirty="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CA" dirty="0" smtClean="0"/>
                  <a:t>=</a:t>
                </a:r>
                <a:r>
                  <a:rPr lang="en-CA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75N</a:t>
                </a:r>
                <a:endParaRPr lang="en-CA" dirty="0"/>
              </a:p>
              <a:p>
                <a:pPr marL="0" indent="0">
                  <a:buNone/>
                </a:pPr>
                <a:r>
                  <a:rPr lang="en-CA" dirty="0"/>
                  <a:t>						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3312" y="2052918"/>
                <a:ext cx="6045633" cy="4195481"/>
              </a:xfrm>
              <a:blipFill rotWithShape="0">
                <a:blip r:embed="rId2"/>
                <a:stretch>
                  <a:fillRect l="-50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575" y="944194"/>
            <a:ext cx="2869968" cy="285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41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619" y="597675"/>
            <a:ext cx="10515600" cy="1325563"/>
          </a:xfrm>
        </p:spPr>
        <p:txBody>
          <a:bodyPr/>
          <a:lstStyle/>
          <a:p>
            <a:r>
              <a:rPr lang="en-CA" dirty="0" smtClean="0"/>
              <a:t>Introduction.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950" y="1998147"/>
            <a:ext cx="5225716" cy="4351338"/>
          </a:xfrm>
        </p:spPr>
        <p:txBody>
          <a:bodyPr>
            <a:normAutofit/>
          </a:bodyPr>
          <a:lstStyle/>
          <a:p>
            <a:r>
              <a:rPr lang="en-CA" dirty="0" smtClean="0"/>
              <a:t>Friction is a force that appears whenever two surfaces, in contact, try to slide past one another.</a:t>
            </a:r>
          </a:p>
          <a:p>
            <a:endParaRPr lang="en-CA" dirty="0" smtClean="0"/>
          </a:p>
          <a:p>
            <a:r>
              <a:rPr lang="en-CA" dirty="0" smtClean="0"/>
              <a:t>Friction resists the slipping/sliding. </a:t>
            </a:r>
          </a:p>
          <a:p>
            <a:endParaRPr lang="en-CA" dirty="0" smtClean="0"/>
          </a:p>
        </p:txBody>
      </p:sp>
      <p:pic>
        <p:nvPicPr>
          <p:cNvPr id="1030" name="Picture 6" descr="https://encrypted-tbn1.gstatic.com/images?q=tbn:ANd9GcQbpPJso-i9-aUZBSBoPWHd5NV0d5IzKnrSy0lIuUmwNPAsltT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274" y="564832"/>
            <a:ext cx="3638551" cy="252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391274" y="3164090"/>
            <a:ext cx="457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http://creativesafetypublishing.com/provide-safe-walking-surfaces/</a:t>
            </a:r>
          </a:p>
        </p:txBody>
      </p:sp>
      <p:pic>
        <p:nvPicPr>
          <p:cNvPr id="1032" name="Picture 8" descr="Ken Bob Saxton 2007 August 25 Park City Marathon U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250" y="3609975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00875" y="5807303"/>
            <a:ext cx="3810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http://barefootrunning.com/?qa_faqs=rough-surfaces</a:t>
            </a:r>
          </a:p>
        </p:txBody>
      </p:sp>
      <p:pic>
        <p:nvPicPr>
          <p:cNvPr id="1034" name="Picture 10" descr="C:\Users\15654\Desktop\cat pull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49" y="4137044"/>
            <a:ext cx="5089525" cy="238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072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Solution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03312" y="2052918"/>
                <a:ext cx="6045633" cy="4195481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CA" dirty="0" smtClean="0"/>
                  <a:t>Now we know </a:t>
                </a:r>
                <a:r>
                  <a:rPr lang="en-CA" i="1" dirty="0" err="1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F</a:t>
                </a:r>
                <a:r>
                  <a:rPr lang="en-CA" i="1" baseline="-25000" dirty="0" err="1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f</a:t>
                </a:r>
                <a:r>
                  <a:rPr lang="en-CA" i="1" baseline="-25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  <a:r>
                  <a:rPr lang="en-CA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CA" dirty="0" smtClean="0">
                    <a:latin typeface="+mn-lt"/>
                    <a:ea typeface="Cambria Math" panose="02040503050406030204" pitchFamily="18" charset="0"/>
                  </a:rPr>
                  <a:t> lets 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sSub>
                      <m:sSubPr>
                        <m:ctrlPr>
                          <a:rPr lang="en-CA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CA" dirty="0" smtClean="0">
                    <a:latin typeface="+mn-lt"/>
                    <a:ea typeface="Cambria Math" panose="02040503050406030204" pitchFamily="18" charset="0"/>
                  </a:rPr>
                  <a:t> to get coefficient of friction</a:t>
                </a:r>
              </a:p>
              <a:p>
                <a:r>
                  <a:rPr lang="en-CA" dirty="0" smtClean="0"/>
                  <a:t>The object is not accelerating up or down, so we can say </a:t>
                </a:r>
              </a:p>
              <a:p>
                <a:pPr marL="0" indent="0">
                  <a:buNone/>
                </a:pPr>
                <a:r>
                  <a:rPr lang="en-CA" dirty="0"/>
                  <a:t>	</a:t>
                </a:r>
                <a:r>
                  <a:rPr lang="en-CA" dirty="0" smtClean="0"/>
                  <a:t>			forces up = forces down</a:t>
                </a:r>
              </a:p>
              <a:p>
                <a:pPr marL="0" indent="0">
                  <a:buNone/>
                </a:pPr>
                <a:r>
                  <a:rPr lang="en-CA" dirty="0" smtClean="0"/>
                  <a:t>		so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CA" dirty="0" smtClean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CA" dirty="0" smtClean="0"/>
              </a:p>
              <a:p>
                <a:pPr marL="0" indent="0">
                  <a:buNone/>
                </a:pPr>
                <a:r>
                  <a:rPr lang="en-CA" dirty="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CA" dirty="0" smtClean="0"/>
                  <a:t>=</a:t>
                </a:r>
                <a:r>
                  <a:rPr lang="en-CA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mg</a:t>
                </a:r>
                <a:endParaRPr lang="en-CA" dirty="0" smtClean="0"/>
              </a:p>
              <a:p>
                <a:pPr marL="0" indent="0">
                  <a:buNone/>
                </a:pPr>
                <a:r>
                  <a:rPr lang="en-CA" dirty="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CA" dirty="0" smtClean="0"/>
                  <a:t>=</a:t>
                </a:r>
                <a:r>
                  <a:rPr lang="en-CA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20x9.8</a:t>
                </a:r>
              </a:p>
              <a:p>
                <a:pPr marL="0" indent="0">
                  <a:buNone/>
                </a:pPr>
                <a:r>
                  <a:rPr lang="en-CA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	so				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den>
                    </m:f>
                  </m:oMath>
                </a14:m>
                <a:endParaRPr lang="en-CA" dirty="0" smtClean="0"/>
              </a:p>
              <a:p>
                <a:pPr marL="0" indent="0">
                  <a:buNone/>
                </a:pPr>
                <a:r>
                  <a:rPr lang="en-CA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	so				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75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(20)(9.8)</m:t>
                        </m:r>
                      </m:den>
                    </m:f>
                  </m:oMath>
                </a14:m>
                <a:endParaRPr lang="en-CA" dirty="0" smtClean="0"/>
              </a:p>
              <a:p>
                <a:pPr marL="0" indent="0">
                  <a:buNone/>
                </a:pPr>
                <a:r>
                  <a:rPr lang="en-CA" dirty="0"/>
                  <a:t>	</a:t>
                </a:r>
                <a:r>
                  <a:rPr lang="en-CA" dirty="0" smtClean="0"/>
                  <a:t>					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=0.38</m:t>
                    </m:r>
                  </m:oMath>
                </a14:m>
                <a:endParaRPr lang="en-CA" dirty="0" smtClean="0"/>
              </a:p>
              <a:p>
                <a:pPr marL="0" indent="0">
                  <a:buNone/>
                </a:pPr>
                <a:endParaRPr lang="en-CA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3312" y="2052918"/>
                <a:ext cx="6045633" cy="4195481"/>
              </a:xfrm>
              <a:blipFill rotWithShape="0">
                <a:blip r:embed="rId2"/>
                <a:stretch>
                  <a:fillRect l="-403" t="-203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575" y="944194"/>
            <a:ext cx="2869968" cy="285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95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Discuss…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9"/>
            <a:ext cx="8946541" cy="3713478"/>
          </a:xfrm>
        </p:spPr>
        <p:txBody>
          <a:bodyPr/>
          <a:lstStyle/>
          <a:p>
            <a:r>
              <a:rPr lang="en-CA" dirty="0" smtClean="0"/>
              <a:t>Give 2 reasons why it is easier to push a box across a surface by exerting a horizontal force on it (Example A) than when you are pushing down on it at an angle (Example B)</a:t>
            </a:r>
          </a:p>
          <a:p>
            <a:r>
              <a:rPr lang="en-CA" sz="1050" dirty="0" smtClean="0"/>
              <a:t>(don’t ask me why the boxes or the people are different sizes, they assume the boxes in both cases are the same mass.)</a:t>
            </a:r>
            <a:endParaRPr lang="en-CA" sz="105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836" y="3398356"/>
            <a:ext cx="2780331" cy="17990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328" y="3722162"/>
            <a:ext cx="2950464" cy="14752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63650" y="5307728"/>
            <a:ext cx="209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Example A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8588061" y="5397064"/>
            <a:ext cx="209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Example B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1481328" y="6143223"/>
            <a:ext cx="6851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Draw some FBDs to figure this out…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0073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Problems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An 85.0 kg object is pulled box is pulled across a surface by a force of 417 N.  If the coefficient of friction between the object and the floor is 0.45, determine the acceleration of the object.</a:t>
            </a:r>
          </a:p>
          <a:p>
            <a:pPr lvl="1"/>
            <a:endParaRPr lang="en-CA" dirty="0"/>
          </a:p>
          <a:p>
            <a:pPr lvl="1"/>
            <a:endParaRPr lang="en-CA" dirty="0" smtClean="0"/>
          </a:p>
          <a:p>
            <a:pPr lvl="1"/>
            <a:endParaRPr lang="en-CA" dirty="0"/>
          </a:p>
          <a:p>
            <a:pPr lvl="1"/>
            <a:endParaRPr lang="en-CA" dirty="0" smtClean="0"/>
          </a:p>
          <a:p>
            <a:pPr lvl="1"/>
            <a:endParaRPr lang="en-CA" dirty="0"/>
          </a:p>
          <a:p>
            <a:pPr lvl="1"/>
            <a:r>
              <a:rPr lang="en-CA" dirty="0" smtClean="0"/>
              <a:t>Work this out with your group before you go any  further… but after struggling for a while, you are welcome to get some hints from the next slides.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638" y="3306948"/>
            <a:ext cx="5121887" cy="168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56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Solution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03312" y="1365162"/>
                <a:ext cx="7216440" cy="4883238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CA" dirty="0" smtClean="0"/>
                  <a:t>This is much more of a classic “push pull problem”</a:t>
                </a:r>
              </a:p>
              <a:p>
                <a:r>
                  <a:rPr lang="en-CA" dirty="0" smtClean="0"/>
                  <a:t>So you want to phrase it as a “winners – losers” type problem.</a:t>
                </a:r>
              </a:p>
              <a:p>
                <a:r>
                  <a:rPr lang="en-CA" dirty="0" smtClean="0"/>
                  <a:t>To know whether F</a:t>
                </a:r>
                <a:r>
                  <a:rPr lang="en-CA" baseline="-25000" dirty="0" smtClean="0"/>
                  <a:t>A</a:t>
                </a:r>
                <a:r>
                  <a:rPr lang="en-CA" dirty="0" smtClean="0"/>
                  <a:t> or </a:t>
                </a:r>
                <a:r>
                  <a:rPr lang="en-CA" dirty="0" err="1" smtClean="0"/>
                  <a:t>F</a:t>
                </a:r>
                <a:r>
                  <a:rPr lang="en-CA" baseline="-25000" dirty="0" err="1" smtClean="0"/>
                  <a:t>f</a:t>
                </a:r>
                <a:r>
                  <a:rPr lang="en-CA" dirty="0" smtClean="0"/>
                  <a:t> is the loser, you need to know the frictional force.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sSub>
                      <m:sSubPr>
                        <m:ctrlPr>
                          <a:rPr lang="en-CA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CA" dirty="0" smtClean="0">
                    <a:latin typeface="+mn-lt"/>
                    <a:ea typeface="Cambria Math" panose="02040503050406030204" pitchFamily="18" charset="0"/>
                  </a:rPr>
                  <a:t> to get coefficient of friction.</a:t>
                </a:r>
              </a:p>
              <a:p>
                <a:r>
                  <a:rPr lang="en-CA" dirty="0" smtClean="0">
                    <a:latin typeface="+mn-lt"/>
                    <a:ea typeface="Cambria Math" panose="02040503050406030204" pitchFamily="18" charset="0"/>
                  </a:rPr>
                  <a:t>Frist we need to get F</a:t>
                </a:r>
                <a:r>
                  <a:rPr lang="en-CA" baseline="-25000" dirty="0" smtClean="0">
                    <a:latin typeface="+mn-lt"/>
                    <a:ea typeface="Cambria Math" panose="02040503050406030204" pitchFamily="18" charset="0"/>
                  </a:rPr>
                  <a:t>N</a:t>
                </a:r>
                <a:r>
                  <a:rPr lang="en-CA" dirty="0" smtClean="0">
                    <a:latin typeface="+mn-lt"/>
                    <a:ea typeface="Cambria Math" panose="02040503050406030204" pitchFamily="18" charset="0"/>
                  </a:rPr>
                  <a:t>…</a:t>
                </a:r>
              </a:p>
              <a:p>
                <a:r>
                  <a:rPr lang="en-CA" dirty="0" smtClean="0"/>
                  <a:t>The object is not accelerating up or down, so we can say </a:t>
                </a:r>
              </a:p>
              <a:p>
                <a:pPr marL="0" indent="0">
                  <a:buNone/>
                </a:pPr>
                <a:r>
                  <a:rPr lang="en-CA" dirty="0"/>
                  <a:t>	</a:t>
                </a:r>
                <a:r>
                  <a:rPr lang="en-CA" dirty="0" smtClean="0"/>
                  <a:t>			forces up = forces down</a:t>
                </a:r>
              </a:p>
              <a:p>
                <a:pPr marL="0" indent="0">
                  <a:buNone/>
                </a:pPr>
                <a:r>
                  <a:rPr lang="en-CA" dirty="0" smtClean="0"/>
                  <a:t>		so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CA" dirty="0" smtClean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CA" dirty="0" smtClean="0"/>
              </a:p>
              <a:p>
                <a:pPr marL="0" indent="0">
                  <a:buNone/>
                </a:pPr>
                <a:r>
                  <a:rPr lang="en-CA" dirty="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CA" dirty="0" smtClean="0"/>
                  <a:t>=</a:t>
                </a:r>
                <a:r>
                  <a:rPr lang="en-CA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mg</a:t>
                </a:r>
                <a:endParaRPr lang="en-CA" dirty="0" smtClean="0"/>
              </a:p>
              <a:p>
                <a:pPr marL="0" indent="0">
                  <a:buNone/>
                </a:pPr>
                <a:r>
                  <a:rPr lang="en-CA" dirty="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CA" dirty="0" smtClean="0"/>
                  <a:t>=85</a:t>
                </a:r>
                <a:r>
                  <a:rPr lang="en-CA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x9.8</a:t>
                </a:r>
              </a:p>
              <a:p>
                <a:pPr marL="0" indent="0">
                  <a:buNone/>
                </a:pPr>
                <a:r>
                  <a:rPr lang="en-CA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	so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CA" dirty="0"/>
                  <a:t>=</a:t>
                </a:r>
                <a:r>
                  <a:rPr lang="en-CA" dirty="0" smtClean="0"/>
                  <a:t>85</a:t>
                </a:r>
                <a:r>
                  <a:rPr lang="en-CA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x9.8</a:t>
                </a:r>
              </a:p>
              <a:p>
                <a:pPr marL="0" indent="0">
                  <a:buNone/>
                </a:pPr>
                <a:r>
                  <a:rPr lang="en-CA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CA" dirty="0"/>
                  <a:t>=</a:t>
                </a:r>
                <a:r>
                  <a:rPr lang="en-CA" dirty="0" smtClean="0"/>
                  <a:t>833N</a:t>
                </a:r>
              </a:p>
              <a:p>
                <a:pPr marL="0" indent="0">
                  <a:buNone/>
                </a:pPr>
                <a:r>
                  <a:rPr lang="en-CA" dirty="0" smtClean="0"/>
                  <a:t>		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sSub>
                      <m:sSubPr>
                        <m:ctrlPr>
                          <a:rPr lang="en-CA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en-CA" dirty="0" smtClean="0"/>
              </a:p>
              <a:p>
                <a:pPr marL="0" indent="0">
                  <a:buNone/>
                </a:pPr>
                <a:r>
                  <a:rPr lang="en-CA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CA" dirty="0"/>
                  <a:t>=</a:t>
                </a:r>
                <a:r>
                  <a:rPr lang="en-CA" dirty="0" smtClean="0"/>
                  <a:t>0.45x833N</a:t>
                </a:r>
              </a:p>
              <a:p>
                <a:pPr marL="0" indent="0">
                  <a:buNone/>
                </a:pPr>
                <a:r>
                  <a:rPr lang="en-CA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CA" dirty="0" smtClean="0"/>
                  <a:t>=374.85 N</a:t>
                </a:r>
                <a:endParaRPr lang="en-CA" dirty="0"/>
              </a:p>
              <a:p>
                <a:pPr marL="0" indent="0">
                  <a:buNone/>
                </a:pPr>
                <a:endParaRPr lang="en-CA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CA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CA" dirty="0" smtClean="0"/>
              </a:p>
              <a:p>
                <a:pPr marL="0" indent="0">
                  <a:buNone/>
                </a:pPr>
                <a:endParaRPr lang="en-CA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3312" y="1365162"/>
                <a:ext cx="7216440" cy="4883238"/>
              </a:xfrm>
              <a:blipFill rotWithShape="1">
                <a:blip r:embed="rId2"/>
                <a:stretch>
                  <a:fillRect t="-9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559" y="1369197"/>
            <a:ext cx="2869968" cy="285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48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Solution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03312" y="1365162"/>
                <a:ext cx="7216440" cy="4883238"/>
              </a:xfrm>
            </p:spPr>
            <p:txBody>
              <a:bodyPr>
                <a:normAutofit/>
              </a:bodyPr>
              <a:lstStyle/>
              <a:p>
                <a:r>
                  <a:rPr lang="en-CA" dirty="0" smtClean="0"/>
                  <a:t>Now turn this into a winners – losers problem.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𝑛𝑒𝑡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𝑚𝑎</m:t>
                      </m:r>
                    </m:oMath>
                  </m:oMathPara>
                </a14:m>
                <a:endParaRPr lang="en-CA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𝑛𝑒𝑡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𝑊𝑖𝑛𝑛𝑖𝑛𝑔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𝑓𝑜𝑟𝑐𝑒</m:t>
                      </m:r>
                      <m:r>
                        <a:rPr lang="en-US" b="0" i="1" smtClean="0">
                          <a:latin typeface="Cambria Math"/>
                        </a:rPr>
                        <m:t> −</m:t>
                      </m:r>
                      <m:r>
                        <a:rPr lang="en-US" b="0" i="1" smtClean="0">
                          <a:latin typeface="Cambria Math"/>
                        </a:rPr>
                        <m:t>𝑙𝑜𝑠𝑖𝑛𝑔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𝑓𝑜𝑟𝑐𝑒</m:t>
                      </m:r>
                    </m:oMath>
                  </m:oMathPara>
                </a14:m>
                <a:endParaRPr lang="en-CA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𝑛𝑒𝑡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CA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𝑚𝑎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CA" dirty="0" smtClean="0"/>
              </a:p>
              <a:p>
                <a:pPr marL="0" indent="0">
                  <a:buNone/>
                </a:pPr>
                <a:endParaRPr lang="en-CA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𝐴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CA" dirty="0" smtClean="0"/>
              </a:p>
              <a:p>
                <a:pPr marL="0" indent="0">
                  <a:buNone/>
                </a:pPr>
                <a:endParaRPr lang="en-CA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𝑎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417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374.85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85</m:t>
                          </m:r>
                        </m:den>
                      </m:f>
                    </m:oMath>
                  </m:oMathPara>
                </a14:m>
                <a:endParaRPr lang="en-CA" dirty="0" smtClean="0"/>
              </a:p>
              <a:p>
                <a:pPr marL="0" indent="0">
                  <a:buNone/>
                </a:pPr>
                <a:endParaRPr lang="en-CA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=0.50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3312" y="1365162"/>
                <a:ext cx="7216440" cy="4883238"/>
              </a:xfrm>
              <a:blipFill rotWithShape="1">
                <a:blip r:embed="rId2"/>
                <a:stretch>
                  <a:fillRect l="-422" t="-6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559" y="1369197"/>
            <a:ext cx="2869968" cy="285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49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818" y="2210816"/>
            <a:ext cx="9353170" cy="419548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This one’s a bit trickier….</a:t>
            </a:r>
          </a:p>
          <a:p>
            <a:r>
              <a:rPr lang="en-US" dirty="0" smtClean="0"/>
              <a:t>Now, a student is pulling a 25 kg box along a surface with a coefficient for friction of 0.44.  The student pulls with a cord that makes a 60º angle to the horizontal.  The student applies a force of 210 N.</a:t>
            </a:r>
          </a:p>
          <a:p>
            <a:pPr lvl="1"/>
            <a:r>
              <a:rPr lang="en-US" dirty="0" smtClean="0"/>
              <a:t>What’s the acceleration of the box?</a:t>
            </a:r>
          </a:p>
          <a:p>
            <a:endParaRPr lang="en-US" dirty="0"/>
          </a:p>
        </p:txBody>
      </p:sp>
      <p:pic>
        <p:nvPicPr>
          <p:cNvPr id="1026" name="Picture 2" descr="C:\Users\15654\Desktop\Diagrams ang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403" y="272288"/>
            <a:ext cx="4697016" cy="239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92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one’s going to require you to do components…</a:t>
            </a:r>
          </a:p>
          <a:p>
            <a:r>
              <a:rPr lang="en-US" dirty="0" smtClean="0"/>
              <a:t>Break the applied force into x and y components…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193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First break FA into components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𝐴𝑥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cos</m:t>
                    </m:r>
                    <m:r>
                      <a:rPr lang="en-US" b="0" i="1" smtClean="0">
                        <a:latin typeface="Cambria Math"/>
                      </a:rPr>
                      <m:t>⁡(60)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𝐴𝑥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210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cos</m:t>
                    </m:r>
                    <m:r>
                      <a:rPr lang="en-US" i="1">
                        <a:latin typeface="Cambria Math"/>
                      </a:rPr>
                      <m:t>⁡(60)</m:t>
                    </m:r>
                  </m:oMath>
                </a14:m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𝐴</m:t>
                        </m:r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sin</m:t>
                    </m:r>
                    <m:r>
                      <a:rPr lang="en-US" i="1">
                        <a:latin typeface="Cambria Math"/>
                      </a:rPr>
                      <m:t>⁡(60)</m:t>
                    </m:r>
                  </m:oMath>
                </a14:m>
                <a:r>
                  <a:rPr lang="en-US" dirty="0"/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𝐴</m:t>
                        </m:r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=210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sin</m:t>
                    </m:r>
                    <m:r>
                      <a:rPr lang="en-US" i="1">
                        <a:latin typeface="Cambria Math"/>
                      </a:rPr>
                      <m:t>⁡(60)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41" t="-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C:\Users\15654\Desktop\Diagram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347" y="1052233"/>
            <a:ext cx="2748659" cy="211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5654\Desktop\Diagram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156" y="3624745"/>
            <a:ext cx="2021584" cy="2008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686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03313" y="2052918"/>
                <a:ext cx="7401942" cy="4195481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Now it becomes a classic push/pull problem, we simply have to take our components into account.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𝑛𝑒𝑡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𝑚𝑎</m:t>
                      </m:r>
                    </m:oMath>
                  </m:oMathPara>
                </a14:m>
                <a:endParaRPr lang="en-CA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𝑛𝑒𝑡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𝑚𝑎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And we can 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sSub>
                      <m:sSubPr>
                        <m:ctrlPr>
                          <a:rPr lang="en-CA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CA" dirty="0" smtClean="0"/>
                  <a:t>  to get </a:t>
                </a:r>
                <a:r>
                  <a:rPr lang="en-CA" dirty="0" err="1" smtClean="0"/>
                  <a:t>F</a:t>
                </a:r>
                <a:r>
                  <a:rPr lang="en-CA" baseline="-25000" dirty="0" err="1" smtClean="0"/>
                  <a:t>f</a:t>
                </a:r>
                <a:r>
                  <a:rPr lang="en-CA" baseline="-25000" dirty="0" smtClean="0"/>
                  <a:t> </a:t>
                </a:r>
              </a:p>
              <a:p>
                <a:pPr lvl="1"/>
                <a:r>
                  <a:rPr lang="en-CA" dirty="0" smtClean="0"/>
                  <a:t>Except Now there is an upwards force so F</a:t>
                </a:r>
                <a:r>
                  <a:rPr lang="en-CA" baseline="-25000" dirty="0" smtClean="0"/>
                  <a:t>N</a:t>
                </a:r>
                <a:r>
                  <a:rPr lang="en-CA" dirty="0" smtClean="0"/>
                  <a:t> is not </a:t>
                </a:r>
                <a:r>
                  <a:rPr lang="en-CA" dirty="0" err="1" smtClean="0"/>
                  <a:t>F</a:t>
                </a:r>
                <a:r>
                  <a:rPr lang="en-CA" baseline="-25000" dirty="0" err="1" smtClean="0"/>
                  <a:t>g</a:t>
                </a:r>
                <a:endParaRPr lang="en-CA" baseline="-25000" dirty="0"/>
              </a:p>
              <a:p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3313" y="2052918"/>
                <a:ext cx="7401942" cy="4195481"/>
              </a:xfrm>
              <a:blipFill rotWithShape="1">
                <a:blip r:embed="rId2"/>
                <a:stretch>
                  <a:fillRect l="-412" t="-727" r="-2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C:\Users\15654\Desktop\Diagram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942" y="1501007"/>
            <a:ext cx="3235642" cy="2701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569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03313" y="2052918"/>
                <a:ext cx="7401942" cy="4195481"/>
              </a:xfrm>
            </p:spPr>
            <p:txBody>
              <a:bodyPr>
                <a:normAutofit fontScale="85000" lnSpcReduction="20000"/>
              </a:bodyPr>
              <a:lstStyle/>
              <a:p>
                <a:endParaRPr lang="en-US" dirty="0" smtClean="0"/>
              </a:p>
              <a:p>
                <a:r>
                  <a:rPr lang="en-US" dirty="0" smtClean="0"/>
                  <a:t>But since there is now an extra upwards force, F</a:t>
                </a:r>
                <a:r>
                  <a:rPr lang="en-US" baseline="-25000" dirty="0" smtClean="0"/>
                  <a:t>N</a:t>
                </a:r>
                <a:r>
                  <a:rPr lang="en-US" dirty="0" smtClean="0"/>
                  <a:t> has also changed.</a:t>
                </a:r>
                <a:r>
                  <a:rPr lang="en-CA" dirty="0"/>
                  <a:t> The object is not accelerating up or down, so we can say </a:t>
                </a:r>
              </a:p>
              <a:p>
                <a:pPr marL="0" indent="0">
                  <a:buNone/>
                </a:pPr>
                <a:r>
                  <a:rPr lang="en-CA" dirty="0"/>
                  <a:t>				forces up = forces down</a:t>
                </a:r>
              </a:p>
              <a:p>
                <a:pPr marL="0" indent="0">
                  <a:buNone/>
                </a:pPr>
                <a:r>
                  <a:rPr lang="en-CA" dirty="0"/>
                  <a:t>		so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𝑁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𝑎𝑦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</m:sub>
                    </m:sSub>
                  </m:oMath>
                </a14:m>
                <a:endParaRPr lang="en-CA" dirty="0"/>
              </a:p>
              <a:p>
                <a:pPr marL="0" indent="0">
                  <a:buNone/>
                </a:pPr>
                <a:r>
                  <a:rPr lang="en-CA" dirty="0"/>
                  <a:t>					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𝑁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𝑎𝑦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CA" dirty="0"/>
                  <a:t>	</a:t>
                </a:r>
                <a:endParaRPr lang="en-CA" dirty="0" smtClean="0"/>
              </a:p>
              <a:p>
                <a:pPr marL="0" indent="0">
                  <a:buNone/>
                </a:pPr>
                <a:r>
                  <a:rPr lang="en-CA" dirty="0"/>
                  <a:t>	</a:t>
                </a:r>
                <a:r>
                  <a:rPr lang="en-CA" dirty="0" smtClean="0"/>
                  <a:t>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𝑁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25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×9.8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210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sin</m:t>
                    </m:r>
                    <m:r>
                      <a:rPr lang="en-US" b="0" i="1" smtClean="0">
                        <a:latin typeface="Cambria Math"/>
                      </a:rPr>
                      <m:t>⁡(60)</m:t>
                    </m:r>
                  </m:oMath>
                </a14:m>
                <a:r>
                  <a:rPr lang="en-CA" dirty="0"/>
                  <a:t>	</a:t>
                </a:r>
              </a:p>
              <a:p>
                <a:pPr marL="0" indent="0">
                  <a:buNone/>
                </a:pPr>
                <a:r>
                  <a:rPr lang="en-CA" dirty="0" smtClean="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𝑁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63.13</m:t>
                    </m:r>
                  </m:oMath>
                </a14:m>
                <a:endParaRPr lang="en-CA" dirty="0" smtClean="0"/>
              </a:p>
              <a:p>
                <a:pPr marL="0" indent="0">
                  <a:buNone/>
                </a:pPr>
                <a:endParaRPr lang="en-CA" dirty="0"/>
              </a:p>
              <a:p>
                <a:pPr marL="0" indent="0">
                  <a:buNone/>
                </a:pPr>
                <a:r>
                  <a:rPr lang="en-CA" dirty="0" smtClean="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sSub>
                      <m:sSubPr>
                        <m:ctrlPr>
                          <a:rPr lang="en-CA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en-CA" dirty="0" smtClean="0"/>
              </a:p>
              <a:p>
                <a:pPr marL="0" indent="0">
                  <a:buNone/>
                </a:pPr>
                <a:r>
                  <a:rPr lang="en-CA" dirty="0" smtClean="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 panose="02040503050406030204" pitchFamily="18" charset="0"/>
                      </a:rPr>
                      <m:t>.44(63.13)</m:t>
                    </m:r>
                  </m:oMath>
                </a14:m>
                <a:endParaRPr lang="en-CA" dirty="0" smtClean="0"/>
              </a:p>
              <a:p>
                <a:pPr marL="0" indent="0">
                  <a:buNone/>
                </a:pPr>
                <a:r>
                  <a:rPr lang="en-CA" dirty="0" smtClean="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 panose="02040503050406030204" pitchFamily="18" charset="0"/>
                      </a:rPr>
                      <m:t>27.78</m:t>
                    </m:r>
                  </m:oMath>
                </a14:m>
                <a:endParaRPr lang="en-CA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3313" y="2052918"/>
                <a:ext cx="7401942" cy="4195481"/>
              </a:xfrm>
              <a:blipFill rotWithShape="1">
                <a:blip r:embed="rId2"/>
                <a:stretch>
                  <a:fillRect l="-1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C:\Users\15654\Desktop\Diagram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942" y="1342511"/>
            <a:ext cx="3235642" cy="2701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25312" y="3458703"/>
            <a:ext cx="23408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In this example, Fay and FN are in the same direction…  This is not always the case!</a:t>
            </a:r>
            <a:endParaRPr 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21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 1.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Grab a newton scale, and about 20 cm of string. </a:t>
            </a:r>
          </a:p>
          <a:p>
            <a:pPr marL="0" indent="0">
              <a:buNone/>
            </a:pPr>
            <a:r>
              <a:rPr lang="en-CA" sz="1100" dirty="0" smtClean="0"/>
              <a:t>			(you don’t need to measure the string, just guestimate)</a:t>
            </a:r>
          </a:p>
          <a:p>
            <a:pPr marL="0" indent="0">
              <a:buNone/>
            </a:pPr>
            <a:endParaRPr lang="en-CA" sz="1100" dirty="0" smtClean="0"/>
          </a:p>
          <a:p>
            <a:endParaRPr lang="en-CA" dirty="0" smtClean="0"/>
          </a:p>
          <a:p>
            <a:r>
              <a:rPr lang="en-CA" dirty="0" smtClean="0"/>
              <a:t>Tie the string around one of the legs on your table.</a:t>
            </a:r>
          </a:p>
        </p:txBody>
      </p:sp>
      <p:pic>
        <p:nvPicPr>
          <p:cNvPr id="3074" name="Picture 2" descr="http://www.rightpricechemicals.com/media/catalog/product/cache/1/image/500x500/5e06319eda06f020e43594a9c230972d/1/-/1-G9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7811" y="1041398"/>
            <a:ext cx="1730375" cy="173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189785" y="825954"/>
            <a:ext cx="3543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http://www.rightpricechemicals.com/newton-s-spring-scale.html</a:t>
            </a:r>
            <a:r>
              <a:rPr lang="en-US" sz="800" dirty="0"/>
              <a:t>/</a:t>
            </a:r>
          </a:p>
        </p:txBody>
      </p:sp>
      <p:pic>
        <p:nvPicPr>
          <p:cNvPr id="3075" name="Picture 3" descr="C:\Users\15654\Desktop\pho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519684" y="3575657"/>
            <a:ext cx="2987675" cy="2231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42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03313" y="2052918"/>
                <a:ext cx="7401942" cy="419548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𝑛𝑒𝑡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𝑚𝑎</m:t>
                      </m:r>
                      <m:r>
                        <a:rPr lang="en-US" i="1">
                          <a:latin typeface="Cambria Math"/>
                        </a:rPr>
                        <m:t>=210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60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−27.78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𝑎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210</m:t>
                          </m:r>
                          <m:func>
                            <m:func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60</m:t>
                                  </m:r>
                                </m:e>
                              </m:d>
                            </m:e>
                          </m:func>
                          <m:r>
                            <a:rPr lang="en-US" i="1">
                              <a:latin typeface="Cambria Math"/>
                            </a:rPr>
                            <m:t>−27.78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25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=3.1 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3313" y="2052918"/>
                <a:ext cx="7401942" cy="4195481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C:\Users\15654\Desktop\Diagram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942" y="1501007"/>
            <a:ext cx="3235642" cy="2701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54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0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Draw a Free body diagram of the table.</a:t>
            </a:r>
          </a:p>
          <a:p>
            <a:pPr lvl="1"/>
            <a:r>
              <a:rPr lang="en-US" dirty="0" smtClean="0"/>
              <a:t>What are the forces on it?</a:t>
            </a:r>
          </a:p>
          <a:p>
            <a:pPr lvl="1"/>
            <a:r>
              <a:rPr lang="en-US" dirty="0" smtClean="0"/>
              <a:t>How does the magnitude of the forces compare to each other?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STOP DON’T MOVE AHEAD TILL YOU HAVE DONE THE ABOVE AND DISCUSSED WITH YOUR GROUP.</a:t>
            </a:r>
            <a:endParaRPr lang="en-US" dirty="0"/>
          </a:p>
        </p:txBody>
      </p:sp>
      <p:pic>
        <p:nvPicPr>
          <p:cNvPr id="4098" name="Picture 2" descr="C:\Users\15654\Desktop\Table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461" y="3516313"/>
            <a:ext cx="5081125" cy="180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28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6" y="490818"/>
            <a:ext cx="9404723" cy="1400530"/>
          </a:xfrm>
        </p:spPr>
        <p:txBody>
          <a:bodyPr/>
          <a:lstStyle/>
          <a:p>
            <a:r>
              <a:rPr lang="en-US" dirty="0" smtClean="0"/>
              <a:t>Solution to Step 1.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Forces are Gravity and Normal force.</a:t>
            </a:r>
          </a:p>
          <a:p>
            <a:r>
              <a:rPr lang="en-US" dirty="0" smtClean="0"/>
              <a:t>Net Force is 0 N.  So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g</a:t>
            </a:r>
            <a:r>
              <a:rPr lang="en-US" dirty="0" smtClean="0"/>
              <a:t>=F</a:t>
            </a:r>
            <a:r>
              <a:rPr lang="en-US" baseline="-25000" dirty="0" smtClean="0"/>
              <a:t>N</a:t>
            </a:r>
            <a:r>
              <a:rPr lang="en-US" dirty="0" smtClean="0"/>
              <a:t>.</a:t>
            </a:r>
          </a:p>
        </p:txBody>
      </p:sp>
      <p:pic>
        <p:nvPicPr>
          <p:cNvPr id="5123" name="Picture 3" descr="C:\Users\15654\Desktop\Untitled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512" y="1600200"/>
            <a:ext cx="1169987" cy="3792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76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8069263" cy="419548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Hook your Newton Scale to the string and apply 10N of Force.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Again,</a:t>
            </a:r>
          </a:p>
          <a:p>
            <a:pPr lvl="1"/>
            <a:r>
              <a:rPr lang="en-US" dirty="0" smtClean="0"/>
              <a:t>Draw a Free Body Diagram</a:t>
            </a:r>
          </a:p>
          <a:p>
            <a:pPr lvl="1"/>
            <a:r>
              <a:rPr lang="en-US" dirty="0" smtClean="0"/>
              <a:t>What is the Net Force?</a:t>
            </a:r>
          </a:p>
          <a:p>
            <a:pPr lvl="1"/>
            <a:r>
              <a:rPr lang="en-US" dirty="0" smtClean="0"/>
              <a:t>How does the Normal force relate to gravitational force?</a:t>
            </a:r>
          </a:p>
          <a:p>
            <a:pPr lvl="1"/>
            <a:r>
              <a:rPr lang="en-US" dirty="0" smtClean="0"/>
              <a:t>What do you think the force of friction is in this situation? </a:t>
            </a:r>
          </a:p>
        </p:txBody>
      </p:sp>
      <p:pic>
        <p:nvPicPr>
          <p:cNvPr id="6146" name="Picture 2" descr="C:\Users\15654\Desktop\photo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716332" y="2734926"/>
            <a:ext cx="3604884" cy="269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15654\Desktop\Untitled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2534476"/>
            <a:ext cx="5348288" cy="2310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37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2055" y="1714500"/>
            <a:ext cx="8218818" cy="474567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Repeat step 2 but now apply15N of Force.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Again,</a:t>
            </a:r>
          </a:p>
          <a:p>
            <a:pPr lvl="1"/>
            <a:r>
              <a:rPr lang="en-US" dirty="0"/>
              <a:t>Draw a Free Body Diagram</a:t>
            </a:r>
          </a:p>
          <a:p>
            <a:pPr lvl="1"/>
            <a:r>
              <a:rPr lang="en-US" dirty="0"/>
              <a:t>What is the Net Force?</a:t>
            </a:r>
          </a:p>
          <a:p>
            <a:pPr lvl="1"/>
            <a:r>
              <a:rPr lang="en-US" dirty="0"/>
              <a:t>How does the Normal force relate to gravitational force?</a:t>
            </a:r>
          </a:p>
          <a:p>
            <a:pPr lvl="1"/>
            <a:r>
              <a:rPr lang="en-US" dirty="0"/>
              <a:t>What do you think the force of friction is in this situation? </a:t>
            </a:r>
          </a:p>
          <a:p>
            <a:r>
              <a:rPr lang="en-US" dirty="0" smtClean="0"/>
              <a:t>Has the frictional force changed from step 2?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DO NOT MOVE ON UNTIL YOU HAVE DONE Steps 2 and 3 and Discussed the forces and your FBDs with your groups.  </a:t>
            </a:r>
          </a:p>
        </p:txBody>
      </p:sp>
      <p:pic>
        <p:nvPicPr>
          <p:cNvPr id="6146" name="Picture 2" descr="C:\Users\15654\Desktop\photo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716332" y="2325351"/>
            <a:ext cx="3604884" cy="269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15654\Desktop\Untitled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06" y="2112042"/>
            <a:ext cx="5348288" cy="2310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769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to Steps 2 and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Normal force and Gravity are still there.  </a:t>
            </a:r>
          </a:p>
          <a:p>
            <a:pPr lvl="1"/>
            <a:r>
              <a:rPr lang="en-US" dirty="0" smtClean="0"/>
              <a:t>Unchanged from Step 1.</a:t>
            </a:r>
          </a:p>
          <a:p>
            <a:r>
              <a:rPr lang="en-US" dirty="0" smtClean="0"/>
              <a:t>Table is still not accelerating </a:t>
            </a:r>
            <a:endParaRPr lang="en-US" dirty="0"/>
          </a:p>
          <a:p>
            <a:pPr lvl="1"/>
            <a:r>
              <a:rPr lang="en-US" dirty="0" smtClean="0"/>
              <a:t>(unless it did, but you would have noticed!) </a:t>
            </a:r>
          </a:p>
          <a:p>
            <a:r>
              <a:rPr lang="en-US" dirty="0" smtClean="0"/>
              <a:t>Net force on Table is still 0 N.</a:t>
            </a:r>
          </a:p>
          <a:p>
            <a:r>
              <a:rPr lang="en-US" dirty="0" smtClean="0"/>
              <a:t>If net force is 0 N.  Then the applied force must be balanced by some other force in another direction, In this case, friction.</a:t>
            </a:r>
          </a:p>
          <a:p>
            <a:r>
              <a:rPr lang="en-US" dirty="0" smtClean="0"/>
              <a:t>When Applied force was 10 N, Friction was 10 N.  When Applied force was 15 N, Friction was 15 N.</a:t>
            </a:r>
          </a:p>
          <a:p>
            <a:r>
              <a:rPr lang="en-US" dirty="0" smtClean="0"/>
              <a:t>In fact, Friction will increase with increasing applied force up to a maximum value, when you apply more force than friction can match, the table will start to move (accelerate).</a:t>
            </a:r>
          </a:p>
          <a:p>
            <a:endParaRPr lang="en-US" dirty="0"/>
          </a:p>
        </p:txBody>
      </p:sp>
      <p:pic>
        <p:nvPicPr>
          <p:cNvPr id="7170" name="Picture 2" descr="C:\Users\15654\Desktop\Untitled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3301" y="1624010"/>
            <a:ext cx="1960374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437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462</TotalTime>
  <Words>2400</Words>
  <Application>Microsoft Office PowerPoint</Application>
  <PresentationFormat>Custom</PresentationFormat>
  <Paragraphs>314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Ion</vt:lpstr>
      <vt:lpstr>Force of Friction</vt:lpstr>
      <vt:lpstr>Self Driven Lesson</vt:lpstr>
      <vt:lpstr>Introduction.</vt:lpstr>
      <vt:lpstr>Activity 1.</vt:lpstr>
      <vt:lpstr>Step 1.</vt:lpstr>
      <vt:lpstr>Solution to Step 1.</vt:lpstr>
      <vt:lpstr>Step 2</vt:lpstr>
      <vt:lpstr>Step 3</vt:lpstr>
      <vt:lpstr>Solution to Steps 2 and 3</vt:lpstr>
      <vt:lpstr>Friction </vt:lpstr>
      <vt:lpstr>Activity 2 </vt:lpstr>
      <vt:lpstr>Friction</vt:lpstr>
      <vt:lpstr>Friction</vt:lpstr>
      <vt:lpstr>Friction</vt:lpstr>
      <vt:lpstr>PowerPoint Presentation</vt:lpstr>
      <vt:lpstr>Friction</vt:lpstr>
      <vt:lpstr>Friction…</vt:lpstr>
      <vt:lpstr>Coefficient of friction</vt:lpstr>
      <vt:lpstr>Static vs Kinetic friction.</vt:lpstr>
      <vt:lpstr>Static vs Kinetic friction.</vt:lpstr>
      <vt:lpstr>Static vs Kinetic Friction</vt:lpstr>
      <vt:lpstr>Static vs Kinetic Friction</vt:lpstr>
      <vt:lpstr>Static vs Kinetic Friction</vt:lpstr>
      <vt:lpstr>Static vs Kinetic Friction</vt:lpstr>
      <vt:lpstr>Discuss</vt:lpstr>
      <vt:lpstr>Problems</vt:lpstr>
      <vt:lpstr>Hints…</vt:lpstr>
      <vt:lpstr>Hints part 2</vt:lpstr>
      <vt:lpstr>Solution</vt:lpstr>
      <vt:lpstr>Solution</vt:lpstr>
      <vt:lpstr>Discuss…</vt:lpstr>
      <vt:lpstr>Problems</vt:lpstr>
      <vt:lpstr>Solution</vt:lpstr>
      <vt:lpstr>Solution</vt:lpstr>
      <vt:lpstr>Problem 3</vt:lpstr>
      <vt:lpstr>Hint…</vt:lpstr>
      <vt:lpstr>Solution</vt:lpstr>
      <vt:lpstr>Solution</vt:lpstr>
      <vt:lpstr>Solution</vt:lpstr>
      <vt:lpstr>Solution</vt:lpstr>
      <vt:lpstr>Now PRACTICE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Elastic Force and  Hooke’s Law</dc:title>
  <dc:creator>Aquila</dc:creator>
  <cp:lastModifiedBy>Windows User</cp:lastModifiedBy>
  <cp:revision>43</cp:revision>
  <dcterms:created xsi:type="dcterms:W3CDTF">2015-02-11T04:01:56Z</dcterms:created>
  <dcterms:modified xsi:type="dcterms:W3CDTF">2016-01-26T22:18:44Z</dcterms:modified>
</cp:coreProperties>
</file>